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20"/>
  </p:notesMasterIdLst>
  <p:handoutMasterIdLst>
    <p:handoutMasterId r:id="rId21"/>
  </p:handoutMasterIdLst>
  <p:sldIdLst>
    <p:sldId id="662" r:id="rId5"/>
    <p:sldId id="704" r:id="rId6"/>
    <p:sldId id="707" r:id="rId7"/>
    <p:sldId id="470" r:id="rId8"/>
    <p:sldId id="710" r:id="rId9"/>
    <p:sldId id="709" r:id="rId10"/>
    <p:sldId id="718" r:id="rId11"/>
    <p:sldId id="711" r:id="rId12"/>
    <p:sldId id="712" r:id="rId13"/>
    <p:sldId id="708" r:id="rId14"/>
    <p:sldId id="706" r:id="rId15"/>
    <p:sldId id="713" r:id="rId16"/>
    <p:sldId id="715" r:id="rId17"/>
    <p:sldId id="716" r:id="rId18"/>
    <p:sldId id="559" r:id="rId19"/>
  </p:sldIdLst>
  <p:sldSz cx="12188825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706" autoAdjust="0"/>
  </p:normalViewPr>
  <p:slideViewPr>
    <p:cSldViewPr showGuides="1">
      <p:cViewPr varScale="1">
        <p:scale>
          <a:sx n="63" d="100"/>
          <a:sy n="63" d="100"/>
        </p:scale>
        <p:origin x="840" y="5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8317E0-97F7-47F0-9ED7-0B9444C8DAA4}" type="doc">
      <dgm:prSet loTypeId="urn:microsoft.com/office/officeart/2005/8/layout/hierarchy1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236FF4D-8501-48A0-8B5D-429050DE8359}">
      <dgm:prSet/>
      <dgm:spPr/>
      <dgm:t>
        <a:bodyPr/>
        <a:lstStyle/>
        <a:p>
          <a:r>
            <a:rPr lang="cs-CZ" dirty="0"/>
            <a:t>Stanovena právními předpisy  </a:t>
          </a:r>
        </a:p>
        <a:p>
          <a:r>
            <a:rPr lang="cs-CZ" i="1" dirty="0"/>
            <a:t>úhradová vyhláška</a:t>
          </a:r>
          <a:endParaRPr lang="en-US" i="1" dirty="0"/>
        </a:p>
      </dgm:t>
    </dgm:pt>
    <dgm:pt modelId="{EB264CF3-2122-4F2E-BE26-E7F0476DEC09}" type="parTrans" cxnId="{55873FA5-E4CC-4380-8455-1F0B88876187}">
      <dgm:prSet/>
      <dgm:spPr/>
      <dgm:t>
        <a:bodyPr/>
        <a:lstStyle/>
        <a:p>
          <a:endParaRPr lang="en-US"/>
        </a:p>
      </dgm:t>
    </dgm:pt>
    <dgm:pt modelId="{81C3BA89-3811-473E-91C9-0007E8C4791D}" type="sibTrans" cxnId="{55873FA5-E4CC-4380-8455-1F0B88876187}">
      <dgm:prSet/>
      <dgm:spPr/>
      <dgm:t>
        <a:bodyPr/>
        <a:lstStyle/>
        <a:p>
          <a:endParaRPr lang="en-US"/>
        </a:p>
      </dgm:t>
    </dgm:pt>
    <dgm:pt modelId="{F2E3EA9A-4FAD-4091-BD85-32058416EE83}">
      <dgm:prSet/>
      <dgm:spPr/>
      <dgm:t>
        <a:bodyPr/>
        <a:lstStyle/>
        <a:p>
          <a:r>
            <a:rPr lang="cs-CZ" dirty="0"/>
            <a:t>Dohodnutá smluvně </a:t>
          </a:r>
        </a:p>
        <a:p>
          <a:r>
            <a:rPr lang="cs-CZ" i="1" dirty="0"/>
            <a:t>úhradový dodatek</a:t>
          </a:r>
          <a:endParaRPr lang="en-US" i="1" dirty="0"/>
        </a:p>
      </dgm:t>
    </dgm:pt>
    <dgm:pt modelId="{D32094A4-8C37-47AA-869C-D3CAEE2135AC}" type="parTrans" cxnId="{1013DBEA-876B-42FC-8981-BF53A130B9D5}">
      <dgm:prSet/>
      <dgm:spPr/>
      <dgm:t>
        <a:bodyPr/>
        <a:lstStyle/>
        <a:p>
          <a:endParaRPr lang="en-US"/>
        </a:p>
      </dgm:t>
    </dgm:pt>
    <dgm:pt modelId="{D259B390-ADB1-4C93-9691-B9A479EBF917}" type="sibTrans" cxnId="{1013DBEA-876B-42FC-8981-BF53A130B9D5}">
      <dgm:prSet/>
      <dgm:spPr/>
      <dgm:t>
        <a:bodyPr/>
        <a:lstStyle/>
        <a:p>
          <a:endParaRPr lang="en-US"/>
        </a:p>
      </dgm:t>
    </dgm:pt>
    <dgm:pt modelId="{66A23F40-761D-4136-AC32-BB2A91C2D3D8}" type="pres">
      <dgm:prSet presAssocID="{2B8317E0-97F7-47F0-9ED7-0B9444C8DA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46828A0-424B-49D7-96C6-D7338205ADEB}" type="pres">
      <dgm:prSet presAssocID="{0236FF4D-8501-48A0-8B5D-429050DE8359}" presName="hierRoot1" presStyleCnt="0"/>
      <dgm:spPr/>
    </dgm:pt>
    <dgm:pt modelId="{8A1EB356-5D7D-42C5-B4CA-36E59D700FF1}" type="pres">
      <dgm:prSet presAssocID="{0236FF4D-8501-48A0-8B5D-429050DE8359}" presName="composite" presStyleCnt="0"/>
      <dgm:spPr/>
    </dgm:pt>
    <dgm:pt modelId="{F2FF8BF6-B924-48A5-AF33-F232E97A328F}" type="pres">
      <dgm:prSet presAssocID="{0236FF4D-8501-48A0-8B5D-429050DE8359}" presName="background" presStyleLbl="node0" presStyleIdx="0" presStyleCnt="2"/>
      <dgm:spPr/>
    </dgm:pt>
    <dgm:pt modelId="{C58B5B7B-BADF-4BB6-8054-DC8205A129E8}" type="pres">
      <dgm:prSet presAssocID="{0236FF4D-8501-48A0-8B5D-429050DE8359}" presName="text" presStyleLbl="fgAcc0" presStyleIdx="0" presStyleCnt="2">
        <dgm:presLayoutVars>
          <dgm:chPref val="3"/>
        </dgm:presLayoutVars>
      </dgm:prSet>
      <dgm:spPr/>
    </dgm:pt>
    <dgm:pt modelId="{F3CBA605-5831-414C-86A0-EB5EF73FEFB9}" type="pres">
      <dgm:prSet presAssocID="{0236FF4D-8501-48A0-8B5D-429050DE8359}" presName="hierChild2" presStyleCnt="0"/>
      <dgm:spPr/>
    </dgm:pt>
    <dgm:pt modelId="{B9F0A297-E257-461F-B27E-B388FB99E473}" type="pres">
      <dgm:prSet presAssocID="{F2E3EA9A-4FAD-4091-BD85-32058416EE83}" presName="hierRoot1" presStyleCnt="0"/>
      <dgm:spPr/>
    </dgm:pt>
    <dgm:pt modelId="{7788A7F7-E49D-47FA-8192-91C4D2AB7B6D}" type="pres">
      <dgm:prSet presAssocID="{F2E3EA9A-4FAD-4091-BD85-32058416EE83}" presName="composite" presStyleCnt="0"/>
      <dgm:spPr/>
    </dgm:pt>
    <dgm:pt modelId="{96D23109-B046-450B-BCA6-08C96D1F4E3C}" type="pres">
      <dgm:prSet presAssocID="{F2E3EA9A-4FAD-4091-BD85-32058416EE83}" presName="background" presStyleLbl="node0" presStyleIdx="1" presStyleCnt="2"/>
      <dgm:spPr/>
    </dgm:pt>
    <dgm:pt modelId="{D7557A4C-C2C8-4B52-B721-F78EB8252582}" type="pres">
      <dgm:prSet presAssocID="{F2E3EA9A-4FAD-4091-BD85-32058416EE83}" presName="text" presStyleLbl="fgAcc0" presStyleIdx="1" presStyleCnt="2">
        <dgm:presLayoutVars>
          <dgm:chPref val="3"/>
        </dgm:presLayoutVars>
      </dgm:prSet>
      <dgm:spPr/>
    </dgm:pt>
    <dgm:pt modelId="{063A8047-9239-441D-B092-DFBB8FDC9355}" type="pres">
      <dgm:prSet presAssocID="{F2E3EA9A-4FAD-4091-BD85-32058416EE83}" presName="hierChild2" presStyleCnt="0"/>
      <dgm:spPr/>
    </dgm:pt>
  </dgm:ptLst>
  <dgm:cxnLst>
    <dgm:cxn modelId="{0EC02337-B996-4F10-82BF-5DF1D1A74F02}" type="presOf" srcId="{F2E3EA9A-4FAD-4091-BD85-32058416EE83}" destId="{D7557A4C-C2C8-4B52-B721-F78EB8252582}" srcOrd="0" destOrd="0" presId="urn:microsoft.com/office/officeart/2005/8/layout/hierarchy1"/>
    <dgm:cxn modelId="{FAFD7B69-6FCA-4F01-B0DF-ABAD1DDAA940}" type="presOf" srcId="{2B8317E0-97F7-47F0-9ED7-0B9444C8DAA4}" destId="{66A23F40-761D-4136-AC32-BB2A91C2D3D8}" srcOrd="0" destOrd="0" presId="urn:microsoft.com/office/officeart/2005/8/layout/hierarchy1"/>
    <dgm:cxn modelId="{55873FA5-E4CC-4380-8455-1F0B88876187}" srcId="{2B8317E0-97F7-47F0-9ED7-0B9444C8DAA4}" destId="{0236FF4D-8501-48A0-8B5D-429050DE8359}" srcOrd="0" destOrd="0" parTransId="{EB264CF3-2122-4F2E-BE26-E7F0476DEC09}" sibTransId="{81C3BA89-3811-473E-91C9-0007E8C4791D}"/>
    <dgm:cxn modelId="{55A5BFE2-EA73-4FED-B1B8-BA3B77A6C03E}" type="presOf" srcId="{0236FF4D-8501-48A0-8B5D-429050DE8359}" destId="{C58B5B7B-BADF-4BB6-8054-DC8205A129E8}" srcOrd="0" destOrd="0" presId="urn:microsoft.com/office/officeart/2005/8/layout/hierarchy1"/>
    <dgm:cxn modelId="{1013DBEA-876B-42FC-8981-BF53A130B9D5}" srcId="{2B8317E0-97F7-47F0-9ED7-0B9444C8DAA4}" destId="{F2E3EA9A-4FAD-4091-BD85-32058416EE83}" srcOrd="1" destOrd="0" parTransId="{D32094A4-8C37-47AA-869C-D3CAEE2135AC}" sibTransId="{D259B390-ADB1-4C93-9691-B9A479EBF917}"/>
    <dgm:cxn modelId="{6DA602AE-2825-4CB7-A236-9223D70DC4F4}" type="presParOf" srcId="{66A23F40-761D-4136-AC32-BB2A91C2D3D8}" destId="{446828A0-424B-49D7-96C6-D7338205ADEB}" srcOrd="0" destOrd="0" presId="urn:microsoft.com/office/officeart/2005/8/layout/hierarchy1"/>
    <dgm:cxn modelId="{FFC26DC5-A806-4EFE-923C-FF8CB3DE0DAD}" type="presParOf" srcId="{446828A0-424B-49D7-96C6-D7338205ADEB}" destId="{8A1EB356-5D7D-42C5-B4CA-36E59D700FF1}" srcOrd="0" destOrd="0" presId="urn:microsoft.com/office/officeart/2005/8/layout/hierarchy1"/>
    <dgm:cxn modelId="{A46ADA65-9410-43B9-82A1-A870991874C7}" type="presParOf" srcId="{8A1EB356-5D7D-42C5-B4CA-36E59D700FF1}" destId="{F2FF8BF6-B924-48A5-AF33-F232E97A328F}" srcOrd="0" destOrd="0" presId="urn:microsoft.com/office/officeart/2005/8/layout/hierarchy1"/>
    <dgm:cxn modelId="{710EE43F-CFEB-480D-80CD-D39F396340FB}" type="presParOf" srcId="{8A1EB356-5D7D-42C5-B4CA-36E59D700FF1}" destId="{C58B5B7B-BADF-4BB6-8054-DC8205A129E8}" srcOrd="1" destOrd="0" presId="urn:microsoft.com/office/officeart/2005/8/layout/hierarchy1"/>
    <dgm:cxn modelId="{1851C414-B2C5-4674-BB02-28687292453B}" type="presParOf" srcId="{446828A0-424B-49D7-96C6-D7338205ADEB}" destId="{F3CBA605-5831-414C-86A0-EB5EF73FEFB9}" srcOrd="1" destOrd="0" presId="urn:microsoft.com/office/officeart/2005/8/layout/hierarchy1"/>
    <dgm:cxn modelId="{BEAB074F-EA75-46D3-8982-4FFB17B01FCB}" type="presParOf" srcId="{66A23F40-761D-4136-AC32-BB2A91C2D3D8}" destId="{B9F0A297-E257-461F-B27E-B388FB99E473}" srcOrd="1" destOrd="0" presId="urn:microsoft.com/office/officeart/2005/8/layout/hierarchy1"/>
    <dgm:cxn modelId="{14D8E7F0-D9EF-443B-B473-974CFADB2FF8}" type="presParOf" srcId="{B9F0A297-E257-461F-B27E-B388FB99E473}" destId="{7788A7F7-E49D-47FA-8192-91C4D2AB7B6D}" srcOrd="0" destOrd="0" presId="urn:microsoft.com/office/officeart/2005/8/layout/hierarchy1"/>
    <dgm:cxn modelId="{F87FEF10-DFE4-4D5C-8FBD-2D5B6243F1A3}" type="presParOf" srcId="{7788A7F7-E49D-47FA-8192-91C4D2AB7B6D}" destId="{96D23109-B046-450B-BCA6-08C96D1F4E3C}" srcOrd="0" destOrd="0" presId="urn:microsoft.com/office/officeart/2005/8/layout/hierarchy1"/>
    <dgm:cxn modelId="{C530BBA3-C7AE-4D48-B60C-CCC4632FD249}" type="presParOf" srcId="{7788A7F7-E49D-47FA-8192-91C4D2AB7B6D}" destId="{D7557A4C-C2C8-4B52-B721-F78EB8252582}" srcOrd="1" destOrd="0" presId="urn:microsoft.com/office/officeart/2005/8/layout/hierarchy1"/>
    <dgm:cxn modelId="{E6682AF2-2719-4F92-8A6F-4BD26D9623B7}" type="presParOf" srcId="{B9F0A297-E257-461F-B27E-B388FB99E473}" destId="{063A8047-9239-441D-B092-DFBB8FDC93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F8BF6-B924-48A5-AF33-F232E97A328F}">
      <dsp:nvSpPr>
        <dsp:cNvPr id="0" name=""/>
        <dsp:cNvSpPr/>
      </dsp:nvSpPr>
      <dsp:spPr>
        <a:xfrm>
          <a:off x="892" y="1400053"/>
          <a:ext cx="3133504" cy="1989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8B5B7B-BADF-4BB6-8054-DC8205A129E8}">
      <dsp:nvSpPr>
        <dsp:cNvPr id="0" name=""/>
        <dsp:cNvSpPr/>
      </dsp:nvSpPr>
      <dsp:spPr>
        <a:xfrm>
          <a:off x="349059" y="1730811"/>
          <a:ext cx="3133504" cy="1989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kern="1200" dirty="0"/>
            <a:t>Stanovena právními předpisy  </a:t>
          </a:r>
        </a:p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i="1" kern="1200" dirty="0"/>
            <a:t>úhradová vyhláška</a:t>
          </a:r>
          <a:endParaRPr lang="en-US" sz="2900" i="1" kern="1200" dirty="0"/>
        </a:p>
      </dsp:txBody>
      <dsp:txXfrm>
        <a:off x="407338" y="1789090"/>
        <a:ext cx="3016946" cy="1873217"/>
      </dsp:txXfrm>
    </dsp:sp>
    <dsp:sp modelId="{96D23109-B046-450B-BCA6-08C96D1F4E3C}">
      <dsp:nvSpPr>
        <dsp:cNvPr id="0" name=""/>
        <dsp:cNvSpPr/>
      </dsp:nvSpPr>
      <dsp:spPr>
        <a:xfrm>
          <a:off x="3830731" y="1400053"/>
          <a:ext cx="3133504" cy="1989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7557A4C-C2C8-4B52-B721-F78EB8252582}">
      <dsp:nvSpPr>
        <dsp:cNvPr id="0" name=""/>
        <dsp:cNvSpPr/>
      </dsp:nvSpPr>
      <dsp:spPr>
        <a:xfrm>
          <a:off x="4178898" y="1730811"/>
          <a:ext cx="3133504" cy="1989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kern="1200" dirty="0"/>
            <a:t>Dohodnutá smluvně </a:t>
          </a:r>
        </a:p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i="1" kern="1200" dirty="0"/>
            <a:t>úhradový dodatek</a:t>
          </a:r>
          <a:endParaRPr lang="en-US" sz="2900" i="1" kern="1200" dirty="0"/>
        </a:p>
      </dsp:txBody>
      <dsp:txXfrm>
        <a:off x="4237177" y="1789090"/>
        <a:ext cx="3016946" cy="18732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3C57805-9FBA-4C23-A10C-3DD91B5FECA0}" type="datetime1">
              <a:rPr lang="cs-CZ" smtClean="0"/>
              <a:pPr rtl="0"/>
              <a:t>23.10.2025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A4CBEF8-5CDE-472B-839B-B8BB0C8810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9E2F874-9B48-44B5-A9D0-6256CACF4687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noProof="0" dirty="0"/>
              <a:t>Kliknutím můžete upravit styl předlohy textů.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BB98AFB-CB0D-4DFE-87B9-B4B0D0DE73CD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cs-CZ" smtClean="0"/>
              <a:pPr rtl="0"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646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913923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9267849" y="762000"/>
            <a:ext cx="2924556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569" y="1298448"/>
            <a:ext cx="7313295" cy="3255264"/>
          </a:xfrm>
        </p:spPr>
        <p:txBody>
          <a:bodyPr anchor="b">
            <a:normAutofit/>
          </a:bodyPr>
          <a:lstStyle>
            <a:lvl1pPr algn="l">
              <a:defRPr sz="5898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9729" y="4670246"/>
            <a:ext cx="7313295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199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063" indent="0" algn="ctr">
              <a:buNone/>
              <a:defRPr sz="2199"/>
            </a:lvl2pPr>
            <a:lvl3pPr marL="914126" indent="0" algn="ctr">
              <a:buNone/>
              <a:defRPr sz="21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91774A-3047-4EEC-96B7-CCBF8E89825B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188479401"/>
      </p:ext>
    </p:extLst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556449-C8F4-41D1-81D6-F065B023EB00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809763099"/>
      </p:ext>
    </p:extLst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0901" y="990600"/>
            <a:ext cx="2818666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6905" y="868680"/>
            <a:ext cx="7313295" cy="5120640"/>
          </a:xfrm>
        </p:spPr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69BA6A-7EED-4CCE-8C63-857B1296995E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749697252"/>
      </p:ext>
    </p:extLst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9BBE94-24F1-40E3-A2B2-085C30AF0361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29317497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6905" y="1298448"/>
            <a:ext cx="7313295" cy="3255264"/>
          </a:xfrm>
        </p:spPr>
        <p:txBody>
          <a:bodyPr anchor="b">
            <a:normAutofit/>
          </a:bodyPr>
          <a:lstStyle>
            <a:lvl1pPr>
              <a:defRPr sz="5898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5188" y="4672584"/>
            <a:ext cx="7313295" cy="914400"/>
          </a:xfrm>
        </p:spPr>
        <p:txBody>
          <a:bodyPr anchor="t">
            <a:normAutofit/>
          </a:bodyPr>
          <a:lstStyle>
            <a:lvl1pPr marL="0" indent="0">
              <a:buNone/>
              <a:defRPr sz="2199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5F8F237-0867-4E6C-BD0B-B8E6DA7ECFF8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4084574898"/>
      </p:ext>
    </p:extLst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6905" y="868680"/>
            <a:ext cx="3473815" cy="512064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6084" y="868680"/>
            <a:ext cx="3473815" cy="512064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9BBE94-24F1-40E3-A2B2-085C30AF0361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91531152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6905" y="1023586"/>
            <a:ext cx="3473815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99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6905" y="1930936"/>
            <a:ext cx="3473815" cy="402336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6427" y="1023587"/>
            <a:ext cx="3473815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99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6427" y="1930936"/>
            <a:ext cx="3473815" cy="402336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39185BF-B40E-4CDB-BB47-EC671036BB34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404377004"/>
      </p:ext>
    </p:extLst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0FD0544-D4FB-4A54-8662-15178CA71F9B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629249958"/>
      </p:ext>
    </p:extLst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9BBE94-24F1-40E3-A2B2-085C30AF0361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17967235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65" y="1143000"/>
            <a:ext cx="2833902" cy="2377440"/>
          </a:xfrm>
        </p:spPr>
        <p:txBody>
          <a:bodyPr anchor="b">
            <a:normAutofit/>
          </a:bodyPr>
          <a:lstStyle>
            <a:lvl1pPr>
              <a:defRPr sz="3199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6905" y="868680"/>
            <a:ext cx="7313295" cy="512064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965" y="3494176"/>
            <a:ext cx="2833902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E489F0C-15F8-45ED-A31E-3BA6426F22DF}" type="datetime1">
              <a:rPr lang="cs-CZ" noProof="0" smtClean="0"/>
              <a:pPr rtl="0"/>
              <a:t>23.10.2025</a:t>
            </a:fld>
            <a:endParaRPr lang="cs-CZ" noProof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  <a:endParaRPr lang="cs-CZ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AEAE4A8-A6E5-453E-B946-FB774B73F48C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012385071"/>
      </p:ext>
    </p:extLst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65" y="1143000"/>
            <a:ext cx="2833902" cy="2377440"/>
          </a:xfrm>
        </p:spPr>
        <p:txBody>
          <a:bodyPr anchor="b">
            <a:normAutofit/>
          </a:bodyPr>
          <a:lstStyle>
            <a:lvl1pPr>
              <a:defRPr sz="3199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69714" y="767419"/>
            <a:ext cx="8113117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965" y="3493008"/>
            <a:ext cx="2833902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7BFF-5C4C-493F-83D5-240A2358F097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8190" y="6356351"/>
            <a:ext cx="590997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04A2-FBC5-4FB8-A69E-54E3D59D1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5193344"/>
      </p:ext>
    </p:extLst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853" y="1123838"/>
            <a:ext cx="2946714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2787" y="758952"/>
            <a:ext cx="3839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8260" y="864108"/>
            <a:ext cx="7313295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96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261" y="6356351"/>
            <a:ext cx="5909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1366" y="6356351"/>
            <a:ext cx="1530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264AE95-1582-40D7-8D48-32AD1DD390A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589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ipe/>
  </p:transition>
  <p:hf hd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3599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25" indent="-182825" algn="l" defTabSz="914126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9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594" indent="-182825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9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2657" indent="-182825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599720" indent="-182825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6783" indent="-182825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B4B5CC49-6FAE-42FA-99B6-A3FDA8C688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C2C1C2E-40CE-FE2E-D42A-C100791246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2851" y="1083732"/>
            <a:ext cx="5508193" cy="4690534"/>
          </a:xfrm>
        </p:spPr>
        <p:txBody>
          <a:bodyPr anchor="ctr">
            <a:normAutofit/>
          </a:bodyPr>
          <a:lstStyle/>
          <a:p>
            <a:pPr algn="r"/>
            <a:r>
              <a:rPr lang="cs-CZ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Vyjednávání úhrad</a:t>
            </a:r>
            <a:br>
              <a:rPr lang="cs-CZ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dohodovacím řízení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6187041-703C-A5E9-9B63-21C4C9B17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4343" y="1083732"/>
            <a:ext cx="3506740" cy="4690534"/>
          </a:xfrm>
        </p:spPr>
        <p:txBody>
          <a:bodyPr anchor="ctr">
            <a:normAutofit/>
          </a:bodyPr>
          <a:lstStyle/>
          <a:p>
            <a:r>
              <a:rPr lang="cs-CZ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24.10.2025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6BC9B4A-2119-4645-B4CA-7817D5FAF4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58D888F-D87A-4C3C-BD82-273E4C8C5E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2693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99A2CD81-3BB6-4ED6-A50F-DC14F37A9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2734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62912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F60C3C-5B0F-9809-586D-1C1AE818D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9518BA5-D641-F8AE-7DB2-CEB0CDC082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7FDC791-A215-C5AE-48AD-3C6E78410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Výsledek DŘ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85C948C-C349-4401-C321-B87D70D7D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6FF84EA-301B-EF3F-2710-D8F028746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55C152E-0893-175B-7A8D-993C902AB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endParaRPr lang="cs-CZ" i="1" dirty="0"/>
          </a:p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DOHODA</a:t>
            </a:r>
          </a:p>
          <a:p>
            <a:pPr marL="34299" indent="0">
              <a:buNone/>
            </a:pPr>
            <a:r>
              <a:rPr lang="cs-CZ" i="1" dirty="0"/>
              <a:t>Dojde-li k dohodě, posoudí její obsah Ministerstvo zdravotnictví z hlediska souladu s právními předpisy a veřejným zájmem. </a:t>
            </a:r>
            <a:r>
              <a:rPr lang="cs-CZ" b="1" i="1" dirty="0"/>
              <a:t>Je-li dohoda v souladu s právními předpisy a veřejným zájmem</a:t>
            </a:r>
            <a:r>
              <a:rPr lang="cs-CZ" b="1" i="1" dirty="0">
                <a:solidFill>
                  <a:schemeClr val="accent1">
                    <a:lumMod val="75000"/>
                  </a:schemeClr>
                </a:solidFill>
              </a:rPr>
              <a:t>, vydá ji Ministerstvo zdravotnictví jako vyhlášku</a:t>
            </a:r>
            <a:r>
              <a:rPr lang="cs-CZ" b="1" i="1" dirty="0"/>
              <a:t>. </a:t>
            </a:r>
          </a:p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NEDOHODA</a:t>
            </a:r>
          </a:p>
          <a:p>
            <a:pPr marL="34299" indent="0">
              <a:buNone/>
            </a:pPr>
            <a:r>
              <a:rPr lang="cs-CZ" i="1" dirty="0">
                <a:latin typeface="+mj-lt"/>
              </a:rPr>
              <a:t>Nedojde-li k dohodě do 30. 6. nebo shledá-li Ministerstvo zdravotnictví, že tato dohoda není v souladu s právními předpisy nebo veřejným zájmem, </a:t>
            </a:r>
            <a:r>
              <a:rPr lang="cs-CZ" b="1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stanoví podmínky Ministerstvo zdravotnictví vyhláškou v termínu do 31.10</a:t>
            </a:r>
            <a:r>
              <a:rPr lang="cs-CZ" b="1" i="1" dirty="0">
                <a:latin typeface="+mj-lt"/>
              </a:rPr>
              <a:t>.</a:t>
            </a:r>
          </a:p>
          <a:p>
            <a:pPr marL="34299" indent="0">
              <a:buNone/>
            </a:pPr>
            <a:endParaRPr lang="cs-CZ" b="1" i="1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C59E2B8-AA6F-8E2C-C828-17526CE53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81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4848DF-D489-DC00-F891-6A5F8E117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E3DCB6D-ABAB-3D63-E94E-07FACBC2B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Úhradová vyhláška - § 17 zákona č. 48/1997 Sb.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21D98DE-2A3E-EA8B-80BF-24DD604FF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r>
              <a:rPr lang="cs-CZ" i="1" dirty="0">
                <a:latin typeface="+mj-lt"/>
              </a:rPr>
              <a:t>Vyhláška se použije, pokud se poskytovatel a zdravotní pojišťovna za podmínky dodržení zdravotně pojistného plánu zdravotní pojišťovny nedohodnou o způsobu úhrady, výši úhrady a regulačních omezeních jinak.</a:t>
            </a:r>
          </a:p>
          <a:p>
            <a:pPr marL="34299" indent="0">
              <a:buNone/>
            </a:pPr>
            <a:endParaRPr lang="cs-CZ" b="1" i="1" dirty="0">
              <a:latin typeface="+mj-lt"/>
            </a:endParaRPr>
          </a:p>
          <a:p>
            <a:pPr marL="34299" indent="0">
              <a:buNone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Pokud nedojde k dohodě o výši úhrady nasmlouvaných výkonů mezi poskytovatelem a ZP (není podepsán dodatek), </a:t>
            </a:r>
            <a:r>
              <a:rPr lang="cs-CZ" sz="2400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uplatní se úhradová vyhláška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. </a:t>
            </a:r>
          </a:p>
          <a:p>
            <a:pPr marL="34299" indent="0">
              <a:buNone/>
            </a:pPr>
            <a:endParaRPr lang="cs-CZ" b="1" i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BDF5F8-D28E-4D9C-1D2E-478459F93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587B9EB-ED0B-A124-64B0-B2774BBE8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8B81EDE-8956-DC15-28F3-342DE00B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Výhody dohody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EC9A77-8CA3-B81B-64B1-BAA4C696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3CABE9-84F6-2BBB-9301-343991CE30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58C167D-AABF-E984-603F-72134A122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90064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Dohodnuté ceny musí MZ zakotvit do úhradové vyhlášky, do dohody může zasáhnout pouze ve výjimečných případech.</a:t>
            </a:r>
          </a:p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Zdravotní pojišťovny dohodnuté ceny bez problémů akceptují. </a:t>
            </a:r>
          </a:p>
          <a:p>
            <a:pPr marL="34299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34299" indent="0">
              <a:buNone/>
            </a:pPr>
            <a:r>
              <a:rPr lang="cs-CZ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ALE, pokud jsou dohodnuty neadekvátní ceny, je výše uvedené naopak nevýhodou!</a:t>
            </a:r>
          </a:p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Síla hlasu zástupců poskytovatelů se odvíjí od počtu plných mocí – lze doporučit být aktivní a udělit plnou moc profesnímu sdružení, které zastupuje zájmy daného poskytovatele. 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FDF172-FA58-962F-E011-4EB54DE9DE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41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927CF0-F926-A568-88FE-E62C876F3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BE9C691-DE7E-DAAC-21A8-C6AE684D01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629A8CD-11F8-50CC-15A7-A914915A1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Nevýhody nedohody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ADC3D3-3C6C-97BB-0B9E-B37C632981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BF0CD6-D7F3-BE5F-328A-B4C78FA296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254DB4-AA1D-881D-14A4-D5C4A0234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Ceny stanoví jednostranně MZ. </a:t>
            </a:r>
          </a:p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Nesouhlas s cenami nastavenými MZ vytváří napjaté vztahy mezi plátci a poskytovateli. </a:t>
            </a:r>
          </a:p>
          <a:p>
            <a:pPr marL="34299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ALE, pokud není možné akceptovat návrhy plátců, je nedohoda jediným řešením, které dává prostor pro další jednání o podobě úhradové vyhlášky.</a:t>
            </a:r>
          </a:p>
          <a:p>
            <a:pPr marL="34299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34299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9BE328-9B1B-BAAF-6A45-D97F459AD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38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5F6941-0626-6204-A905-8E2E534EF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D245BFF-71CF-C0B5-74C4-11D98A0D3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82A430-2FC0-DAD7-2819-0742D4867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Doporučení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FC2813-84A1-8811-BDB7-6AFA2B72A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6C89E86-BBA5-8DE1-74EF-7BC7BF30CE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FC2794B-910C-78E3-0C65-2D6F4771F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Výsledek dohodovacího řízení je pro smluvní poskytovatele klíčový </a:t>
            </a:r>
          </a:p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Síla hlasu zástupců poskytovatelů se odvíjí od počtu plných mocí</a:t>
            </a:r>
          </a:p>
          <a:p>
            <a:pPr marL="34299" indent="0">
              <a:buNone/>
            </a:pPr>
            <a:r>
              <a:rPr lang="cs-CZ" dirty="0">
                <a:solidFill>
                  <a:schemeClr val="tx1"/>
                </a:solidFill>
              </a:rPr>
              <a:t>Úhradová jednání mezi plátci a zástupci poskytovatelů mohou pokračovat i po ukončení DŘ, například o podobě úhradových dodatků, do kterých mohou být promítnuty dílčí dohody se zdravotními pojišťovnami, resp. některými z nich. Vyjednávací mandát v těchto jednáních je rovněž ovlivněn počtem udělených plných mocí. </a:t>
            </a:r>
          </a:p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Pokud chce smluvní poskytovatel ovlivňovat úhradové podmínky, je třeba aby byl aktivní a udělil plnou moc profesnímu sdružení, které zastupuje jeho zájmy.</a:t>
            </a:r>
          </a:p>
          <a:p>
            <a:pPr marL="34299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85C2F74-6BBE-7342-3BA3-C1447EDC3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50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665416" y="1556793"/>
            <a:ext cx="7173412" cy="2873452"/>
          </a:xfrm>
        </p:spPr>
        <p:txBody>
          <a:bodyPr rtlCol="0" anchor="ctr"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</a:rPr>
              <a:t>Děkuji za pozornost</a:t>
            </a:r>
            <a:endParaRPr lang="cs-CZ" sz="4000" b="1" u="sng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665416" y="4005064"/>
            <a:ext cx="7173412" cy="2016224"/>
          </a:xfrm>
        </p:spPr>
        <p:txBody>
          <a:bodyPr rtlCol="0" anchor="ctr">
            <a:normAutofit/>
          </a:bodyPr>
          <a:lstStyle/>
          <a:p>
            <a:pPr rtl="0"/>
            <a:endParaRPr lang="cs-CZ" sz="3001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7526078"/>
      </p:ext>
    </p:extLst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af v dokumentu a pero">
            <a:extLst>
              <a:ext uri="{FF2B5EF4-FFF2-40B4-BE49-F238E27FC236}">
                <a16:creationId xmlns:a16="http://schemas.microsoft.com/office/drawing/2014/main" id="{289DC7E4-A1A2-391E-6353-A917AEF63E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4" r="-1" b="14292"/>
          <a:stretch>
            <a:fillRect/>
          </a:stretch>
        </p:blipFill>
        <p:spPr>
          <a:xfrm>
            <a:off x="20" y="1"/>
            <a:ext cx="12185757" cy="6858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442694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B1616BB-EDED-30C9-CF92-1C3D035A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853" y="1123837"/>
            <a:ext cx="2946714" cy="4601183"/>
          </a:xfrm>
        </p:spPr>
        <p:txBody>
          <a:bodyPr>
            <a:normAutofit/>
          </a:bodyPr>
          <a:lstStyle/>
          <a:p>
            <a:r>
              <a:rPr lang="cs-CZ" dirty="0"/>
              <a:t>Úhrada</a:t>
            </a:r>
            <a:br>
              <a:rPr lang="cs-CZ" dirty="0"/>
            </a:br>
            <a:r>
              <a:rPr lang="cs-CZ" dirty="0"/>
              <a:t>z </a:t>
            </a:r>
            <a:r>
              <a:rPr lang="cs-CZ" dirty="0" err="1"/>
              <a:t>v.z.p</a:t>
            </a:r>
            <a:r>
              <a:rPr lang="cs-CZ" dirty="0"/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6167" y="754144"/>
            <a:ext cx="7863147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2786" y="758952"/>
            <a:ext cx="3839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5244BFD5-5DFD-E8EC-C157-B79F7099F4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816109"/>
              </p:ext>
            </p:extLst>
          </p:nvPr>
        </p:nvGraphicFramePr>
        <p:xfrm>
          <a:off x="3868260" y="864108"/>
          <a:ext cx="7313295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203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F63475-9B37-DD1A-E421-469CACA9F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A211D7DB-A774-AF00-29BD-D1C40962BF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F9FEB45-BECB-9634-F3F3-D0B8EBB04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>
                <a:solidFill>
                  <a:schemeClr val="tx1">
                    <a:lumMod val="85000"/>
                    <a:lumOff val="15000"/>
                  </a:schemeClr>
                </a:solidFill>
              </a:rPr>
              <a:t>§ 17 zákona č. 48/1997 Sb.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2E3B10-BF20-9819-23DF-B573BE677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3A8C315-80D7-4D7D-B76C-AA345E019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5977E72-7648-E4FB-0665-C2F113EB7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r>
              <a:rPr lang="cs-CZ" b="1" i="1" dirty="0"/>
              <a:t>Hodnoty bodu, výše úhrad hrazených služeb a regulační omezení se vždy na následující kalendářní rok </a:t>
            </a:r>
            <a:r>
              <a:rPr lang="cs-CZ" b="1" i="1" dirty="0">
                <a:solidFill>
                  <a:schemeClr val="accent1">
                    <a:lumMod val="75000"/>
                  </a:schemeClr>
                </a:solidFill>
              </a:rPr>
              <a:t>dohodnou v dohodovacím řízení </a:t>
            </a:r>
            <a:r>
              <a:rPr lang="cs-CZ" i="1" dirty="0"/>
              <a:t>zástupců VZP ČR a ostatních ZP a příslušných profesních sdružení poskytovatelů jako zástupců smluvních poskytovatelů. </a:t>
            </a:r>
          </a:p>
          <a:p>
            <a:pPr marL="34299" indent="0">
              <a:buNone/>
            </a:pPr>
            <a:r>
              <a:rPr lang="cs-CZ" i="1" dirty="0"/>
              <a:t>Svolavatelem dohodovacího řízení je Ministerstvo zdravotnictví.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214F1C8-25DC-2E9F-8527-59D3831219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9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2854" y="1916832"/>
            <a:ext cx="2946714" cy="1283461"/>
          </a:xfrm>
        </p:spPr>
        <p:txBody>
          <a:bodyPr anchor="b">
            <a:noAutofit/>
          </a:bodyPr>
          <a:lstStyle/>
          <a:p>
            <a:r>
              <a:rPr lang="cs-CZ" sz="3600" dirty="0"/>
              <a:t>Jednací řád dohodovacího řízení </a:t>
            </a:r>
            <a:br>
              <a:rPr lang="cs-CZ" sz="3600" dirty="0"/>
            </a:br>
            <a:r>
              <a:rPr lang="cs-CZ" sz="3600" dirty="0"/>
              <a:t>o úhradách</a:t>
            </a:r>
          </a:p>
        </p:txBody>
      </p:sp>
      <p:sp>
        <p:nvSpPr>
          <p:cNvPr id="62" name="Content Placeholder 61">
            <a:extLst>
              <a:ext uri="{FF2B5EF4-FFF2-40B4-BE49-F238E27FC236}">
                <a16:creationId xmlns:a16="http://schemas.microsoft.com/office/drawing/2014/main" id="{303455F9-5B8B-E8E2-21D4-B06F481C4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854" y="2407298"/>
            <a:ext cx="2946714" cy="3498980"/>
          </a:xfrm>
        </p:spPr>
        <p:txBody>
          <a:bodyPr anchor="t">
            <a:normAutofit/>
          </a:bodyPr>
          <a:lstStyle/>
          <a:p>
            <a:endParaRPr lang="cs-CZ" sz="1600" dirty="0">
              <a:solidFill>
                <a:srgbClr val="FFFFFF"/>
              </a:solidFill>
            </a:endParaRPr>
          </a:p>
          <a:p>
            <a:endParaRPr lang="cs-CZ" sz="1600" dirty="0">
              <a:solidFill>
                <a:srgbClr val="FFFFFF"/>
              </a:solidFill>
            </a:endParaRPr>
          </a:p>
          <a:p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7" name="Zástupný obsah 6" descr="Obsah obrázku text, snímek obrazovky, Písmo, číslo&#10;&#10;Obsah generovaný pomocí AI může být nesprávný.">
            <a:extLst>
              <a:ext uri="{FF2B5EF4-FFF2-40B4-BE49-F238E27FC236}">
                <a16:creationId xmlns:a16="http://schemas.microsoft.com/office/drawing/2014/main" id="{BF34410A-6A3C-2D36-9F4D-577F4334AC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8" r="14627" b="1"/>
          <a:stretch>
            <a:fillRect/>
          </a:stretch>
        </p:blipFill>
        <p:spPr>
          <a:xfrm>
            <a:off x="3777912" y="758952"/>
            <a:ext cx="7770377" cy="5330952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46B417E8-34F2-450D-09D4-7ADB00623F0D}"/>
              </a:ext>
            </a:extLst>
          </p:cNvPr>
          <p:cNvSpPr/>
          <p:nvPr/>
        </p:nvSpPr>
        <p:spPr>
          <a:xfrm>
            <a:off x="3777912" y="2407297"/>
            <a:ext cx="7861116" cy="792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6673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32F8C8-AE3E-A2B0-5036-A522DD5EC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DB8424AB-D56B-4256-866A-5B54DE93C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3923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C999C28-AD33-4EB7-A5F1-C06D10A5F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67848" y="761999"/>
            <a:ext cx="2924557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 useBgFill="1">
        <p:nvSpPr>
          <p:cNvPr id="94" name="Rectangle 93">
            <a:extLst>
              <a:ext uri="{FF2B5EF4-FFF2-40B4-BE49-F238E27FC236}">
                <a16:creationId xmlns:a16="http://schemas.microsoft.com/office/drawing/2014/main" id="{9203ABB4-7E2A-4248-9FE7-4A419AFF2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126970D-C1E5-4FB1-84E8-86CB9CED1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4318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5FB427-2E28-982E-1DB0-C75AA687D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569" y="4590661"/>
            <a:ext cx="10208203" cy="10656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600" spc="-100"/>
              <a:t>Jednací řád dohodovacího řízení o úhradách</a:t>
            </a:r>
          </a:p>
        </p:txBody>
      </p:sp>
      <p:pic>
        <p:nvPicPr>
          <p:cNvPr id="9" name="Zástupný obsah 8" descr="Obsah obrázku text, Písmo, snímek obrazovky, informace&#10;&#10;Obsah generovaný pomocí AI může být nesprávný.">
            <a:extLst>
              <a:ext uri="{FF2B5EF4-FFF2-40B4-BE49-F238E27FC236}">
                <a16:creationId xmlns:a16="http://schemas.microsoft.com/office/drawing/2014/main" id="{CD9F0725-FC4F-E0E7-D7B7-714957B04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9568" y="1266003"/>
            <a:ext cx="10634750" cy="199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348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8ECD5B-1364-6707-9638-6EAA2B597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0FF6CC5D-D13F-CD99-28CD-16FFCF872C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580244C-36C0-93FB-E9C9-D260A1F1A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>
                <a:solidFill>
                  <a:schemeClr val="tx1">
                    <a:lumMod val="85000"/>
                    <a:lumOff val="15000"/>
                  </a:schemeClr>
                </a:solidFill>
              </a:rPr>
              <a:t>Jednací řád dohodovacího řízení o úhradách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EE7B256-2B69-5C61-BC64-D7CE1658B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B393C4-3C32-8D6B-CCE3-D9F3B12FE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6E9AB94-689B-A900-D385-26772B93E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 fontScale="92500"/>
          </a:bodyPr>
          <a:lstStyle/>
          <a:p>
            <a:pPr marL="34299" indent="0">
              <a:buNone/>
            </a:pPr>
            <a:endParaRPr lang="cs-CZ" i="1" dirty="0"/>
          </a:p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Váha hlasu jednotlivých profesních sdružení při hlasování v rámci skupiny = počet udělených plných mocí od smluvních poskytovatelů</a:t>
            </a:r>
          </a:p>
          <a:p>
            <a:pPr marL="34299" indent="0">
              <a:buNone/>
            </a:pPr>
            <a:r>
              <a:rPr lang="cs-CZ" b="1" i="1" dirty="0"/>
              <a:t>Každý smluvní poskytovatel může být zastoupen v rámci jedné skupiny pouze jedním profesním sdružením.</a:t>
            </a:r>
          </a:p>
          <a:p>
            <a:pPr marL="34299" indent="0">
              <a:buNone/>
            </a:pPr>
            <a:r>
              <a:rPr lang="cs-CZ" i="1" dirty="0">
                <a:latin typeface="+mj-lt"/>
              </a:rPr>
              <a:t>Pokud poskytovatel (jedno IČO) udělí v rámci té samé skupiny plnou moc více zástupcům, je pro stanovení počtu hlasů započítána plná moc s pozdějším datem. Pokud se data shodují, neplatí ani jedna plná moc. </a:t>
            </a:r>
          </a:p>
          <a:p>
            <a:pPr marL="34299" indent="0">
              <a:buNone/>
            </a:pPr>
            <a:r>
              <a:rPr lang="cs-CZ" i="1" dirty="0">
                <a:latin typeface="+mj-lt"/>
              </a:rPr>
              <a:t>Poskytovatel (jedno IČO) může udělit více plných mocí do různých jednacích skupin v rámci DŘ, pokud má v těchto odbornostech uzavřenu smlouvu alespoň s jednou zdravotní pojišťovnou. </a:t>
            </a:r>
          </a:p>
          <a:p>
            <a:pPr marL="34299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Kopie plných mocí musí být mandátové komisi DŘ doručeny nejpozději ke dni zahájení DŘ na příslušné období!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74A5769-2B24-251A-6A81-EB143AC6B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90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E73EBE5-CAD9-CAC2-8F1F-35FDAD7F1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231548"/>
              </p:ext>
            </p:extLst>
          </p:nvPr>
        </p:nvGraphicFramePr>
        <p:xfrm>
          <a:off x="333772" y="188640"/>
          <a:ext cx="11521281" cy="648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6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63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2523">
                <a:tc>
                  <a:txBody>
                    <a:bodyPr/>
                    <a:lstStyle/>
                    <a:p>
                      <a:pPr algn="ctr">
                        <a:defRPr sz="1200" b="1">
                          <a:solidFill>
                            <a:srgbClr val="FFFFFF"/>
                          </a:solidFill>
                        </a:defRPr>
                      </a:pPr>
                      <a:r>
                        <a:rPr lang="cs-CZ" sz="700"/>
                        <a:t>Zástupce skupiny</a:t>
                      </a:r>
                    </a:p>
                  </a:txBody>
                  <a:tcPr marL="42810" marR="42810" marT="21405" marB="21405"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200" b="1">
                          <a:solidFill>
                            <a:srgbClr val="FFFFFF"/>
                          </a:solidFill>
                        </a:defRPr>
                      </a:pPr>
                      <a:r>
                        <a:rPr lang="cs-CZ" sz="700"/>
                        <a:t>Váha hlasu 2025</a:t>
                      </a:r>
                    </a:p>
                  </a:txBody>
                  <a:tcPr marL="42810" marR="42810" marT="21405" marB="21405"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200" b="1">
                          <a:solidFill>
                            <a:srgbClr val="FFFFFF"/>
                          </a:solidFill>
                        </a:defRPr>
                      </a:pPr>
                      <a:r>
                        <a:rPr lang="cs-CZ" sz="700"/>
                        <a:t>Váha hlasu 2026</a:t>
                      </a:r>
                    </a:p>
                  </a:txBody>
                  <a:tcPr marL="42810" marR="42810" marT="21405" marB="21405">
                    <a:solidFill>
                      <a:srgbClr val="00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Aliance center duševního zdraví,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12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APRIMED – zájmové sdružení nestátních ZZ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19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16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denních stacionářů a krizových center s psychoterapeutickou péčí,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7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7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dialyzačních středisek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>
                          <a:highlight>
                            <a:srgbClr val="FFFF00"/>
                          </a:highlight>
                        </a:rPr>
                        <a:t>Asociace klinických logopedů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>
                          <a:highlight>
                            <a:srgbClr val="FFFF00"/>
                          </a:highlight>
                        </a:rPr>
                        <a:t>209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>
                          <a:highlight>
                            <a:srgbClr val="FFFF00"/>
                          </a:highlight>
                        </a:rPr>
                        <a:t>192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pl-PL" sz="700"/>
                        <a:t>Asociace klinických psychologů ČR,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396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418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nemocnic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55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0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poskytovatelů jednodenní chirurgie,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14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13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provozovatelů zdravotnických zařízení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soukromých neurologů,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6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Česká lékařská komora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1925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1955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Česká společnost ortoptistek,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Občanské sdružení ambulantních diabetologů,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66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66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SAI – Sdružení ambulantních internistů,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33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29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alergologů a klinických imunologů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11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9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dermatovenerologů v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92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91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endokrinologů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chirurgů v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kardiologů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8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7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ortopédů ČR,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9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9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poskytovatelů oční chirurgie,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18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18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Ambulantní psychiatrie,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54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53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ambulantních specialistů ČR, o.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1758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1823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Sdružení privátních očních lékařů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58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54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SPGE – Sdružení poskytovatelů ambulantní péče v gastroenterologii,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31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29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Spolek ambulantních dětských kardiologů ČR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31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36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Spolek ambulantních gastroenterologů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10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8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Spolek smluvních pneumoftizeologů,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15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Charita Česká republika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2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2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pt-BR" sz="700"/>
                        <a:t>Svaz multioborové nelůžkové péče,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0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0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02523">
                <a:tc>
                  <a:txBody>
                    <a:bodyPr/>
                    <a:lstStyle/>
                    <a:p>
                      <a:pPr>
                        <a:defRPr sz="1100"/>
                      </a:pPr>
                      <a:r>
                        <a:rPr lang="cs-CZ" sz="700"/>
                        <a:t>Asociace dětské a dorostové psychiatrie, z. s.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/>
                        <a:t>26</a:t>
                      </a:r>
                    </a:p>
                  </a:txBody>
                  <a:tcPr marL="42810" marR="42810" marT="21405" marB="21405"/>
                </a:tc>
                <a:tc>
                  <a:txBody>
                    <a:bodyPr/>
                    <a:lstStyle/>
                    <a:p>
                      <a:pPr algn="ctr">
                        <a:defRPr sz="1100"/>
                      </a:pPr>
                      <a:r>
                        <a:rPr lang="cs-CZ" sz="700" dirty="0"/>
                        <a:t>24</a:t>
                      </a:r>
                    </a:p>
                  </a:txBody>
                  <a:tcPr marL="42810" marR="42810" marT="21405" marB="21405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598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D8EF9E-E06E-7881-23C9-A367B4A24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39878B5B-1B11-80A5-3255-0D7133AED4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099EFD7-696D-6FFA-5458-F1819E147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715" y="864108"/>
            <a:ext cx="3073113" cy="5120639"/>
          </a:xfrm>
        </p:spPr>
        <p:txBody>
          <a:bodyPr>
            <a:normAutofit/>
          </a:bodyPr>
          <a:lstStyle/>
          <a:p>
            <a:pPr algn="r"/>
            <a:r>
              <a:rPr lang="cs-CZ">
                <a:solidFill>
                  <a:schemeClr val="tx1">
                    <a:lumMod val="85000"/>
                    <a:lumOff val="15000"/>
                  </a:schemeClr>
                </a:solidFill>
              </a:rPr>
              <a:t>Jednací řád dohodovacího řízení o úhradách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62BE892-D56A-B606-09C9-1A358B66D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59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EC457AD-B445-F76E-EA1B-850ACDD20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983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4D6067B-2874-13DC-9784-5C6EB7EFE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851" y="864108"/>
            <a:ext cx="5909138" cy="5120640"/>
          </a:xfrm>
        </p:spPr>
        <p:txBody>
          <a:bodyPr>
            <a:normAutofit/>
          </a:bodyPr>
          <a:lstStyle/>
          <a:p>
            <a:pPr marL="34299" indent="0">
              <a:buNone/>
            </a:pPr>
            <a:r>
              <a:rPr lang="cs-CZ" dirty="0"/>
              <a:t>Dohoda je v rámci dohodovacího řízení uzavřena, pokud pro návrh hlasují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zástupci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všech přítomných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zdravotních pojišťoven </a:t>
            </a:r>
            <a:r>
              <a:rPr lang="cs-CZ" dirty="0"/>
              <a:t>a zástupci poskytovatelů, kteří dohromady disponují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nejméně dvěma třetinami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 počtu hlasů z celkového počtu hlasů přítomných zástupců poskytovatelů. </a:t>
            </a:r>
          </a:p>
          <a:p>
            <a:pPr marL="34299" indent="0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  <a:p>
            <a:pPr marL="34299" indent="0">
              <a:buNone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Fáze DŘ:</a:t>
            </a:r>
          </a:p>
          <a:p>
            <a:pPr marL="377199" indent="-342900"/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Přípravná</a:t>
            </a:r>
          </a:p>
          <a:p>
            <a:pPr marL="377199" indent="-342900"/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Oponentní</a:t>
            </a:r>
          </a:p>
          <a:p>
            <a:pPr marL="377199" indent="-342900"/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Závěrečná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9F3DFC1-4A4B-AEF1-C3B8-1F2957968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0945" y="767825"/>
            <a:ext cx="507880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1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857735-3A5E-3F3A-7610-7E0944773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DB8424AB-D56B-4256-866A-5B54DE93C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3923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C999C28-AD33-4EB7-A5F1-C06D10A5F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67848" y="761999"/>
            <a:ext cx="2924557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id="{0864E5C9-52C9-4572-AC75-548B9B9C2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5CC6500-4DBD-4C34-BC14-2387FB483B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464102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A632417-DF31-A939-4508-80C1661D3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570" y="1298448"/>
            <a:ext cx="3257839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cs-CZ" sz="4100" spc="-100" dirty="0"/>
              <a:t>Harmonogram </a:t>
            </a:r>
            <a:r>
              <a:rPr lang="en-US" sz="4100" spc="-100" dirty="0" err="1"/>
              <a:t>dohodovacího</a:t>
            </a:r>
            <a:r>
              <a:rPr lang="en-US" sz="4100" spc="-100" dirty="0"/>
              <a:t> </a:t>
            </a:r>
            <a:r>
              <a:rPr lang="en-US" sz="4100" spc="-100" dirty="0" err="1"/>
              <a:t>řízení</a:t>
            </a:r>
            <a:r>
              <a:rPr lang="en-US" sz="4100" spc="-100" dirty="0"/>
              <a:t> </a:t>
            </a:r>
            <a:r>
              <a:rPr lang="cs-CZ" sz="4100" spc="-100" dirty="0"/>
              <a:t>                   </a:t>
            </a:r>
            <a:r>
              <a:rPr lang="en-US" sz="4100" spc="-100" dirty="0"/>
              <a:t>o </a:t>
            </a:r>
            <a:r>
              <a:rPr lang="en-US" sz="4100" spc="-100" dirty="0" err="1"/>
              <a:t>úhradách</a:t>
            </a:r>
            <a:endParaRPr lang="en-US" sz="4100" spc="-100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554363ED-2F98-942A-B0E5-8F1AD3B27F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9306" y="1507283"/>
            <a:ext cx="6365613" cy="3835282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4E34A3B6-BAD2-4156-BDC6-4736248BF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2786" y="758952"/>
            <a:ext cx="3839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583224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Motiv Offic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80FAF7-F941-4D3E-A3C3-283A611079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220E13-D325-4A9E-AA7A-0D1409275EB9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2F2BE50-DDB3-465B-A26E-975A276D43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15886</TotalTime>
  <Words>909</Words>
  <Application>Microsoft Office PowerPoint</Application>
  <PresentationFormat>Vlastní</PresentationFormat>
  <Paragraphs>152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Corbel</vt:lpstr>
      <vt:lpstr>Franklin Gothic Medium</vt:lpstr>
      <vt:lpstr>Wingdings 2</vt:lpstr>
      <vt:lpstr>Rámeček</vt:lpstr>
      <vt:lpstr>Vyjednávání úhrad v dohodovacím řízení</vt:lpstr>
      <vt:lpstr>Úhrada z v.z.p.</vt:lpstr>
      <vt:lpstr>§ 17 zákona č. 48/1997 Sb.</vt:lpstr>
      <vt:lpstr>Jednací řád dohodovacího řízení  o úhradách</vt:lpstr>
      <vt:lpstr>Jednací řád dohodovacího řízení o úhradách</vt:lpstr>
      <vt:lpstr>Jednací řád dohodovacího řízení o úhradách</vt:lpstr>
      <vt:lpstr>Prezentace aplikace PowerPoint</vt:lpstr>
      <vt:lpstr>Jednací řád dohodovacího řízení o úhradách</vt:lpstr>
      <vt:lpstr>Harmonogram dohodovacího řízení                    o úhradách</vt:lpstr>
      <vt:lpstr>Výsledek DŘ</vt:lpstr>
      <vt:lpstr>Úhradová vyhláška - § 17 zákona č. 48/1997 Sb.</vt:lpstr>
      <vt:lpstr>Výhody dohody</vt:lpstr>
      <vt:lpstr>Nevýhody nedohody</vt:lpstr>
      <vt:lpstr>Doporučení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Odbornost 925</dc:title>
  <dc:creator>Autor</dc:creator>
  <cp:lastModifiedBy>Autor</cp:lastModifiedBy>
  <cp:revision>247</cp:revision>
  <dcterms:created xsi:type="dcterms:W3CDTF">2020-09-22T21:37:02Z</dcterms:created>
  <dcterms:modified xsi:type="dcterms:W3CDTF">2025-10-23T19:42:28Z</dcterms:modified>
</cp:coreProperties>
</file>